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Sansation Bold" charset="1" panose="02000000000000000000"/>
      <p:regular r:id="rId31"/>
    </p:embeddedFont>
    <p:embeddedFont>
      <p:font typeface="Sansation Light" charset="1" panose="02000000000000000000"/>
      <p:regular r:id="rId32"/>
    </p:embeddedFont>
    <p:embeddedFont>
      <p:font typeface="Sansation" charset="1" panose="02000000000000000000"/>
      <p:regular r:id="rId33"/>
    </p:embeddedFont>
    <p:embeddedFont>
      <p:font typeface="TT Supermolot Condensed" charset="1" panose="02000506040000020003"/>
      <p:regular r:id="rId34"/>
    </p:embeddedFont>
    <p:embeddedFont>
      <p:font typeface="TT Supermolot Condensed Bold" charset="1" panose="02000806040000020003"/>
      <p:regular r:id="rId35"/>
    </p:embeddedFont>
    <p:embeddedFont>
      <p:font typeface="Beautifully Delicious Sans Bold" charset="1" panose="00000807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7.png" Type="http://schemas.openxmlformats.org/officeDocument/2006/relationships/image"/><Relationship Id="rId4" Target="../media/image4.gif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5.png" Type="http://schemas.openxmlformats.org/officeDocument/2006/relationships/image"/><Relationship Id="rId7" Target="../media/image46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4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27108" y="5541000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021465" y="9210675"/>
            <a:ext cx="6735338" cy="42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Bold"/>
              </a:rPr>
              <a:t>Xavier Figueira Machado, 108019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2340" y="3341591"/>
            <a:ext cx="15236754" cy="195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 spc="2145">
                <a:solidFill>
                  <a:srgbClr val="FFFFFF"/>
                </a:solidFill>
                <a:latin typeface="Sansation Bold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7108" y="5807700"/>
            <a:ext cx="9227218" cy="5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9"/>
              </a:lnSpc>
              <a:spcBef>
                <a:spcPct val="0"/>
              </a:spcBef>
            </a:pPr>
            <a:r>
              <a:rPr lang="en-US" sz="3463" spc="658">
                <a:solidFill>
                  <a:srgbClr val="FFFFFF"/>
                </a:solidFill>
                <a:latin typeface="Sansation Light"/>
              </a:rPr>
              <a:t>Introdução à Computação Gráfica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0342" y="332159"/>
            <a:ext cx="9227218" cy="87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487">
                <a:solidFill>
                  <a:srgbClr val="FFFFFF"/>
                </a:solidFill>
                <a:latin typeface="Sansation Light"/>
              </a:rPr>
              <a:t>Licenciatura em Engenharia de Computadores e Informática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749285" y="332159"/>
            <a:ext cx="9227218" cy="43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487">
                <a:solidFill>
                  <a:srgbClr val="FFFFFF"/>
                </a:solidFill>
                <a:latin typeface="Sansation Light"/>
              </a:rPr>
              <a:t>Universidade de Aveiro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1625" y="9137172"/>
            <a:ext cx="10665466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nsation"/>
              </a:rPr>
              <a:t>https://xxxavi17.github.io/cosmic_view/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4124" y="832253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MODELOS 3D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45700" y="747677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442621" y="1379091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71153" y="348311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65653" y="3156894"/>
            <a:ext cx="9258830" cy="6422893"/>
          </a:xfrm>
          <a:custGeom>
            <a:avLst/>
            <a:gdLst/>
            <a:ahLst/>
            <a:cxnLst/>
            <a:rect r="r" b="b" t="t" l="l"/>
            <a:pathLst>
              <a:path h="6422893" w="9258830">
                <a:moveTo>
                  <a:pt x="0" y="0"/>
                </a:moveTo>
                <a:lnTo>
                  <a:pt x="9258830" y="0"/>
                </a:lnTo>
                <a:lnTo>
                  <a:pt x="9258830" y="6422893"/>
                </a:lnTo>
                <a:lnTo>
                  <a:pt x="0" y="6422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46522" y="9239851"/>
            <a:ext cx="4794955" cy="33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 spc="378">
                <a:solidFill>
                  <a:srgbClr val="FFFFFF"/>
                </a:solidFill>
                <a:latin typeface="Sansation Light"/>
              </a:rPr>
              <a:t>10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9431" y="5461370"/>
            <a:ext cx="6772160" cy="5091406"/>
          </a:xfrm>
          <a:custGeom>
            <a:avLst/>
            <a:gdLst/>
            <a:ahLst/>
            <a:cxnLst/>
            <a:rect r="r" b="b" t="t" l="l"/>
            <a:pathLst>
              <a:path h="5091406" w="6772160">
                <a:moveTo>
                  <a:pt x="0" y="0"/>
                </a:moveTo>
                <a:lnTo>
                  <a:pt x="6772160" y="0"/>
                </a:lnTo>
                <a:lnTo>
                  <a:pt x="6772160" y="5091406"/>
                </a:lnTo>
                <a:lnTo>
                  <a:pt x="0" y="509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5432" y="3332212"/>
            <a:ext cx="8094437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Os planetas e o sol foram substituídos por modelos 3D, à exceção de Saturno.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499385" y="1331477"/>
            <a:ext cx="1888966" cy="1561545"/>
          </a:xfrm>
          <a:custGeom>
            <a:avLst/>
            <a:gdLst/>
            <a:ahLst/>
            <a:cxnLst/>
            <a:rect r="r" b="b" t="t" l="l"/>
            <a:pathLst>
              <a:path h="1561545" w="1888966">
                <a:moveTo>
                  <a:pt x="0" y="0"/>
                </a:moveTo>
                <a:lnTo>
                  <a:pt x="1888966" y="0"/>
                </a:lnTo>
                <a:lnTo>
                  <a:pt x="1888966" y="1561545"/>
                </a:lnTo>
                <a:lnTo>
                  <a:pt x="0" y="1561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58936" y="1089091"/>
            <a:ext cx="2029319" cy="1919156"/>
          </a:xfrm>
          <a:custGeom>
            <a:avLst/>
            <a:gdLst/>
            <a:ahLst/>
            <a:cxnLst/>
            <a:rect r="r" b="b" t="t" l="l"/>
            <a:pathLst>
              <a:path h="1919156" w="2029319">
                <a:moveTo>
                  <a:pt x="0" y="0"/>
                </a:moveTo>
                <a:lnTo>
                  <a:pt x="2029319" y="0"/>
                </a:lnTo>
                <a:lnTo>
                  <a:pt x="2029319" y="1919156"/>
                </a:lnTo>
                <a:lnTo>
                  <a:pt x="0" y="1919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1788255" y="2048669"/>
            <a:ext cx="6823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4124" y="832253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MODELOS 3D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45700" y="747677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442621" y="1379091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71153" y="348311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239851"/>
            <a:ext cx="4794955" cy="33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 spc="378">
                <a:solidFill>
                  <a:srgbClr val="FFFFFF"/>
                </a:solidFill>
                <a:latin typeface="Sansation Light"/>
              </a:rPr>
              <a:t>11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51544" y="770505"/>
            <a:ext cx="7811549" cy="4700344"/>
          </a:xfrm>
          <a:custGeom>
            <a:avLst/>
            <a:gdLst/>
            <a:ahLst/>
            <a:cxnLst/>
            <a:rect r="r" b="b" t="t" l="l"/>
            <a:pathLst>
              <a:path h="4700344" w="7811549">
                <a:moveTo>
                  <a:pt x="0" y="0"/>
                </a:moveTo>
                <a:lnTo>
                  <a:pt x="7811550" y="0"/>
                </a:lnTo>
                <a:lnTo>
                  <a:pt x="7811550" y="4700344"/>
                </a:lnTo>
                <a:lnTo>
                  <a:pt x="0" y="470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72396" y="5658635"/>
            <a:ext cx="4729299" cy="3431530"/>
          </a:xfrm>
          <a:custGeom>
            <a:avLst/>
            <a:gdLst/>
            <a:ahLst/>
            <a:cxnLst/>
            <a:rect r="r" b="b" t="t" l="l"/>
            <a:pathLst>
              <a:path h="3431530" w="4729299">
                <a:moveTo>
                  <a:pt x="0" y="0"/>
                </a:moveTo>
                <a:lnTo>
                  <a:pt x="4729299" y="0"/>
                </a:lnTo>
                <a:lnTo>
                  <a:pt x="4729299" y="3431530"/>
                </a:lnTo>
                <a:lnTo>
                  <a:pt x="0" y="3431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69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1153" y="5658635"/>
            <a:ext cx="7383225" cy="3431530"/>
          </a:xfrm>
          <a:custGeom>
            <a:avLst/>
            <a:gdLst/>
            <a:ahLst/>
            <a:cxnLst/>
            <a:rect r="r" b="b" t="t" l="l"/>
            <a:pathLst>
              <a:path h="3431530" w="7383225">
                <a:moveTo>
                  <a:pt x="0" y="0"/>
                </a:moveTo>
                <a:lnTo>
                  <a:pt x="7383225" y="0"/>
                </a:lnTo>
                <a:lnTo>
                  <a:pt x="7383225" y="3431530"/>
                </a:lnTo>
                <a:lnTo>
                  <a:pt x="0" y="3431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5432" y="3332212"/>
            <a:ext cx="8094437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Também foi escolhido um modelo para a Estação Espacial (ponto de partida do jogo)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3647" y="689432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NAVE E COCKPIT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3534" y="462318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6849914" y="1236270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65505" y="2891851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505" y="435478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46522" y="9201150"/>
            <a:ext cx="4794955" cy="38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1" spc="416">
                <a:solidFill>
                  <a:srgbClr val="FFFFFF"/>
                </a:solidFill>
                <a:latin typeface="Sansation Light"/>
              </a:rPr>
              <a:t>12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12916" y="877977"/>
            <a:ext cx="6316280" cy="4961191"/>
          </a:xfrm>
          <a:custGeom>
            <a:avLst/>
            <a:gdLst/>
            <a:ahLst/>
            <a:cxnLst/>
            <a:rect r="r" b="b" t="t" l="l"/>
            <a:pathLst>
              <a:path h="4961191" w="6316280">
                <a:moveTo>
                  <a:pt x="0" y="0"/>
                </a:moveTo>
                <a:lnTo>
                  <a:pt x="6316280" y="0"/>
                </a:lnTo>
                <a:lnTo>
                  <a:pt x="6316280" y="4961191"/>
                </a:lnTo>
                <a:lnTo>
                  <a:pt x="0" y="496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12916" y="6005494"/>
            <a:ext cx="6316280" cy="4612695"/>
          </a:xfrm>
          <a:custGeom>
            <a:avLst/>
            <a:gdLst/>
            <a:ahLst/>
            <a:cxnLst/>
            <a:rect r="r" b="b" t="t" l="l"/>
            <a:pathLst>
              <a:path h="4612695" w="6316280">
                <a:moveTo>
                  <a:pt x="0" y="0"/>
                </a:moveTo>
                <a:lnTo>
                  <a:pt x="6316280" y="0"/>
                </a:lnTo>
                <a:lnTo>
                  <a:pt x="6316280" y="4612695"/>
                </a:lnTo>
                <a:lnTo>
                  <a:pt x="0" y="4612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2204" y="6005494"/>
            <a:ext cx="7203502" cy="3593972"/>
          </a:xfrm>
          <a:custGeom>
            <a:avLst/>
            <a:gdLst/>
            <a:ahLst/>
            <a:cxnLst/>
            <a:rect r="r" b="b" t="t" l="l"/>
            <a:pathLst>
              <a:path h="3593972" w="7203502">
                <a:moveTo>
                  <a:pt x="0" y="0"/>
                </a:moveTo>
                <a:lnTo>
                  <a:pt x="7203502" y="0"/>
                </a:lnTo>
                <a:lnTo>
                  <a:pt x="7203502" y="3593971"/>
                </a:lnTo>
                <a:lnTo>
                  <a:pt x="0" y="3593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9785" y="2693100"/>
            <a:ext cx="80609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Foi escolhido um modelo para a </a:t>
            </a:r>
            <a:r>
              <a:rPr lang="en-US" sz="2900" spc="545">
                <a:solidFill>
                  <a:srgbClr val="FFFFFF"/>
                </a:solidFill>
                <a:latin typeface="TT Supermolot Condensed Bold"/>
              </a:rPr>
              <a:t>Nave Espacial.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229" y="4140835"/>
            <a:ext cx="788177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O modelo é apenas o cockpit porque só existe FPV no jogo.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11732" y="462318"/>
            <a:ext cx="25500020" cy="12550791"/>
          </a:xfrm>
          <a:custGeom>
            <a:avLst/>
            <a:gdLst/>
            <a:ahLst/>
            <a:cxnLst/>
            <a:rect r="r" b="b" t="t" l="l"/>
            <a:pathLst>
              <a:path h="12550791" w="25500020">
                <a:moveTo>
                  <a:pt x="0" y="0"/>
                </a:moveTo>
                <a:lnTo>
                  <a:pt x="25500020" y="0"/>
                </a:lnTo>
                <a:lnTo>
                  <a:pt x="25500020" y="12550791"/>
                </a:lnTo>
                <a:lnTo>
                  <a:pt x="0" y="12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6468" y="461712"/>
            <a:ext cx="9052141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COCKPIT DISPLAYS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2766" y="325720"/>
            <a:ext cx="2917174" cy="6828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8100865" y="1008549"/>
            <a:ext cx="2741193" cy="64163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702956" y="2094905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46522" y="9201150"/>
            <a:ext cx="4794955" cy="38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1" spc="416">
                <a:solidFill>
                  <a:srgbClr val="FFFFFF"/>
                </a:solidFill>
                <a:latin typeface="Sansation Light"/>
              </a:rPr>
              <a:t>13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6468" y="1925531"/>
            <a:ext cx="15152644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Texto 3D (TextGeometry) posicionado nos ecrãs do Cockpit com informações atualizadas em tempo real (Throttle e Speed).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468" y="3386064"/>
            <a:ext cx="1515264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Iluminação do cockpit: PointLight verde em cima da câmara.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02956" y="3555685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3256"/>
            <a:ext cx="1097327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COCKPIT DISPLAYS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6356" y="462318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7970120" y="1145146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2956" y="2800558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8"/>
                </a:lnTo>
                <a:lnTo>
                  <a:pt x="0" y="196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191625"/>
            <a:ext cx="4794955" cy="4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  <a:spcBef>
                <a:spcPct val="0"/>
              </a:spcBef>
            </a:pPr>
            <a:r>
              <a:rPr lang="en-US" sz="2291" spc="435">
                <a:solidFill>
                  <a:srgbClr val="FFFFFF"/>
                </a:solidFill>
                <a:latin typeface="Sansation Light"/>
              </a:rPr>
              <a:t>14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62479" y="3956049"/>
            <a:ext cx="3038119" cy="2155646"/>
          </a:xfrm>
          <a:custGeom>
            <a:avLst/>
            <a:gdLst/>
            <a:ahLst/>
            <a:cxnLst/>
            <a:rect r="r" b="b" t="t" l="l"/>
            <a:pathLst>
              <a:path h="2155646" w="3038119">
                <a:moveTo>
                  <a:pt x="0" y="0"/>
                </a:moveTo>
                <a:lnTo>
                  <a:pt x="3038119" y="0"/>
                </a:lnTo>
                <a:lnTo>
                  <a:pt x="3038119" y="2155647"/>
                </a:lnTo>
                <a:lnTo>
                  <a:pt x="0" y="215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94" t="-10434" r="-138499" b="-206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6356" y="4761564"/>
            <a:ext cx="8743964" cy="3403420"/>
          </a:xfrm>
          <a:custGeom>
            <a:avLst/>
            <a:gdLst/>
            <a:ahLst/>
            <a:cxnLst/>
            <a:rect r="r" b="b" t="t" l="l"/>
            <a:pathLst>
              <a:path h="3403420" w="8743964">
                <a:moveTo>
                  <a:pt x="0" y="0"/>
                </a:moveTo>
                <a:lnTo>
                  <a:pt x="8743964" y="0"/>
                </a:lnTo>
                <a:lnTo>
                  <a:pt x="8743964" y="3403420"/>
                </a:lnTo>
                <a:lnTo>
                  <a:pt x="0" y="340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15539" y="6463274"/>
            <a:ext cx="6731998" cy="2475557"/>
          </a:xfrm>
          <a:custGeom>
            <a:avLst/>
            <a:gdLst/>
            <a:ahLst/>
            <a:cxnLst/>
            <a:rect r="r" b="b" t="t" l="l"/>
            <a:pathLst>
              <a:path h="2475557" w="6731998">
                <a:moveTo>
                  <a:pt x="0" y="0"/>
                </a:moveTo>
                <a:lnTo>
                  <a:pt x="6731999" y="0"/>
                </a:lnTo>
                <a:lnTo>
                  <a:pt x="6731999" y="2475556"/>
                </a:lnTo>
                <a:lnTo>
                  <a:pt x="0" y="2475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3600" y="6218254"/>
            <a:ext cx="2965595" cy="2965595"/>
          </a:xfrm>
          <a:custGeom>
            <a:avLst/>
            <a:gdLst/>
            <a:ahLst/>
            <a:cxnLst/>
            <a:rect r="r" b="b" t="t" l="l"/>
            <a:pathLst>
              <a:path h="2965595" w="2965595">
                <a:moveTo>
                  <a:pt x="0" y="0"/>
                </a:moveTo>
                <a:lnTo>
                  <a:pt x="2965596" y="0"/>
                </a:lnTo>
                <a:lnTo>
                  <a:pt x="2965596" y="2965596"/>
                </a:lnTo>
                <a:lnTo>
                  <a:pt x="0" y="2965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7235" y="2601806"/>
            <a:ext cx="15152644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Foi aplicada rotação nos 3 eixos para posicionar o texto 3D nos displays.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312" y="8284115"/>
            <a:ext cx="6858050" cy="80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Posicionamento do texto da velocidade</a:t>
            </a:r>
          </a:p>
          <a:p>
            <a:pPr algn="l">
              <a:lnSpc>
                <a:spcPts val="3481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6468" y="689432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CONTROLOS E MOVIMENTO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6356" y="462318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1541478" y="1236270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2956" y="2800558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8"/>
                </a:lnTo>
                <a:lnTo>
                  <a:pt x="0" y="196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191625"/>
            <a:ext cx="4794955" cy="4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  <a:spcBef>
                <a:spcPct val="0"/>
              </a:spcBef>
            </a:pPr>
            <a:r>
              <a:rPr lang="en-US" sz="2291" spc="435">
                <a:solidFill>
                  <a:srgbClr val="FFFFFF"/>
                </a:solidFill>
                <a:latin typeface="Sansation Light"/>
              </a:rPr>
              <a:t>15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25850" y="3433021"/>
            <a:ext cx="6703346" cy="4755433"/>
          </a:xfrm>
          <a:custGeom>
            <a:avLst/>
            <a:gdLst/>
            <a:ahLst/>
            <a:cxnLst/>
            <a:rect r="r" b="b" t="t" l="l"/>
            <a:pathLst>
              <a:path h="4755433" w="6703346">
                <a:moveTo>
                  <a:pt x="0" y="0"/>
                </a:moveTo>
                <a:lnTo>
                  <a:pt x="6703346" y="0"/>
                </a:lnTo>
                <a:lnTo>
                  <a:pt x="6703346" y="4755433"/>
                </a:lnTo>
                <a:lnTo>
                  <a:pt x="0" y="4755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7385" y="3339621"/>
            <a:ext cx="6024742" cy="5076793"/>
          </a:xfrm>
          <a:custGeom>
            <a:avLst/>
            <a:gdLst/>
            <a:ahLst/>
            <a:cxnLst/>
            <a:rect r="r" b="b" t="t" l="l"/>
            <a:pathLst>
              <a:path h="5076793" w="6024742">
                <a:moveTo>
                  <a:pt x="0" y="0"/>
                </a:moveTo>
                <a:lnTo>
                  <a:pt x="6024742" y="0"/>
                </a:lnTo>
                <a:lnTo>
                  <a:pt x="602474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7235" y="2601806"/>
            <a:ext cx="1515264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A Nave é controlada através do teclado e rato.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4669" y="8368789"/>
            <a:ext cx="6015209" cy="37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  <a:spcBef>
                <a:spcPct val="0"/>
              </a:spcBef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Eixos de rotação de um avião comum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9570" y="8368789"/>
            <a:ext cx="6015209" cy="37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  <a:spcBef>
                <a:spcPct val="0"/>
              </a:spcBef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Controlos - Cosmic View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0668" y="577713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SIMULAÇÃO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1284" y="512493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4784269" y="1028700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2956" y="2435361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201150"/>
            <a:ext cx="4794955" cy="41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1" spc="454">
                <a:solidFill>
                  <a:srgbClr val="FFFFFF"/>
                </a:solidFill>
                <a:latin typeface="Sansation Light"/>
              </a:rPr>
              <a:t>16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956" y="425654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8546" y="5905953"/>
            <a:ext cx="16450754" cy="3134058"/>
          </a:xfrm>
          <a:custGeom>
            <a:avLst/>
            <a:gdLst/>
            <a:ahLst/>
            <a:cxnLst/>
            <a:rect r="r" b="b" t="t" l="l"/>
            <a:pathLst>
              <a:path h="3134058" w="16450754">
                <a:moveTo>
                  <a:pt x="0" y="0"/>
                </a:moveTo>
                <a:lnTo>
                  <a:pt x="16450754" y="0"/>
                </a:lnTo>
                <a:lnTo>
                  <a:pt x="16450754" y="3134058"/>
                </a:lnTo>
                <a:lnTo>
                  <a:pt x="0" y="3134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1478" y="1862657"/>
            <a:ext cx="4872506" cy="2038232"/>
          </a:xfrm>
          <a:custGeom>
            <a:avLst/>
            <a:gdLst/>
            <a:ahLst/>
            <a:cxnLst/>
            <a:rect r="r" b="b" t="t" l="l"/>
            <a:pathLst>
              <a:path h="2038232" w="4872506">
                <a:moveTo>
                  <a:pt x="0" y="0"/>
                </a:moveTo>
                <a:lnTo>
                  <a:pt x="4872506" y="0"/>
                </a:lnTo>
                <a:lnTo>
                  <a:pt x="4872506" y="2038232"/>
                </a:lnTo>
                <a:lnTo>
                  <a:pt x="0" y="2038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915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75836" y="4023747"/>
            <a:ext cx="6024142" cy="1759349"/>
          </a:xfrm>
          <a:custGeom>
            <a:avLst/>
            <a:gdLst/>
            <a:ahLst/>
            <a:cxnLst/>
            <a:rect r="r" b="b" t="t" l="l"/>
            <a:pathLst>
              <a:path h="1759349" w="6024142">
                <a:moveTo>
                  <a:pt x="0" y="0"/>
                </a:moveTo>
                <a:lnTo>
                  <a:pt x="6024142" y="0"/>
                </a:lnTo>
                <a:lnTo>
                  <a:pt x="6024142" y="1759349"/>
                </a:lnTo>
                <a:lnTo>
                  <a:pt x="0" y="1759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7235" y="2236610"/>
            <a:ext cx="9758601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Foram criados métodos que alteram a posição da câmara atendendo à </a:t>
            </a: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Velocidade</a:t>
            </a: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 e </a:t>
            </a: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Aceleração </a:t>
            </a: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da Nave Espacial.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181" y="4047469"/>
            <a:ext cx="8950118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O objetivo foi implementar comportamentos físicos realistas com base na 1ª Lei de Newton (Lei da Inércia).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8379" y="6089780"/>
            <a:ext cx="10536124" cy="75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Aceleração -&gt; Câmara para a frente</a:t>
            </a:r>
          </a:p>
          <a:p>
            <a:pPr algn="l">
              <a:lnSpc>
                <a:spcPts val="3061"/>
              </a:lnSpc>
              <a:spcBef>
                <a:spcPct val="0"/>
              </a:spcBef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Travagem -&gt; Câmara para trás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095" y="1518988"/>
            <a:ext cx="202511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375">
                <a:solidFill>
                  <a:srgbClr val="FFFFFF"/>
                </a:solidFill>
                <a:latin typeface="Sansation"/>
              </a:rPr>
              <a:t>(CÂMARA)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0668" y="577713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SIMULAÇÃO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6356" y="462318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4976040" y="1124550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2956" y="276113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201150"/>
            <a:ext cx="4794955" cy="41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1" spc="454">
                <a:solidFill>
                  <a:srgbClr val="FFFFFF"/>
                </a:solidFill>
                <a:latin typeface="Sansation Light"/>
              </a:rPr>
              <a:t>17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956" y="425392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956" y="613597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3931" y="7275036"/>
            <a:ext cx="5530386" cy="2305746"/>
          </a:xfrm>
          <a:custGeom>
            <a:avLst/>
            <a:gdLst/>
            <a:ahLst/>
            <a:cxnLst/>
            <a:rect r="r" b="b" t="t" l="l"/>
            <a:pathLst>
              <a:path h="2305746" w="5530386">
                <a:moveTo>
                  <a:pt x="0" y="0"/>
                </a:moveTo>
                <a:lnTo>
                  <a:pt x="5530386" y="0"/>
                </a:lnTo>
                <a:lnTo>
                  <a:pt x="5530386" y="2305746"/>
                </a:lnTo>
                <a:lnTo>
                  <a:pt x="0" y="2305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7235" y="2562388"/>
            <a:ext cx="1596325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Também foram implementados comportamentos físicos na movimentação da Nave, de modo a tornar a experiência mais realista.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181" y="4044848"/>
            <a:ext cx="15735619" cy="203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Foi tido em conta o ambiente em que a Nave circula (Espaço). </a:t>
            </a:r>
          </a:p>
          <a:p>
            <a:pPr algn="l">
              <a:lnSpc>
                <a:spcPts val="4060"/>
              </a:lnSpc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Ignorando as forças gravitacionais dos planetas e do Sol, não existe qualquer força a contrariar o movimento da Nave. 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63381" y="1499938"/>
            <a:ext cx="771761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394">
                <a:solidFill>
                  <a:srgbClr val="FFFFFF"/>
                </a:solidFill>
                <a:latin typeface="Sansation"/>
              </a:rPr>
              <a:t>(NAVE ESPACIAL)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3181" y="5943916"/>
            <a:ext cx="15735619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Logo, se a Nave seguir em linha reta sem qualquer potência (0% Throttle) a uma velocidade de 300km/h, esta permanece a 300km/h devido à Lei da Conservação da Energia.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30391" y="1447800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241254" y="606800"/>
            <a:ext cx="3805493" cy="56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sz="3264" spc="613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14293" y="1672818"/>
            <a:ext cx="8785665" cy="42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2498" spc="474">
                <a:solidFill>
                  <a:srgbClr val="FFFFFF"/>
                </a:solidFill>
                <a:latin typeface="Sansation Light"/>
              </a:rPr>
              <a:t>Introdução à Computação Gráfica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530412" y="3970630"/>
            <a:ext cx="23348824" cy="156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7"/>
              </a:lnSpc>
              <a:spcBef>
                <a:spcPct val="0"/>
              </a:spcBef>
            </a:pPr>
            <a:r>
              <a:rPr lang="en-US" sz="9112" spc="1713">
                <a:solidFill>
                  <a:srgbClr val="FFFFFF"/>
                </a:solidFill>
                <a:latin typeface="Sansation"/>
              </a:rPr>
              <a:t>DEMO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93535" y="4075853"/>
            <a:ext cx="3032209" cy="7097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18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25743" y="9225938"/>
            <a:ext cx="436513" cy="436513"/>
          </a:xfrm>
          <a:custGeom>
            <a:avLst/>
            <a:gdLst/>
            <a:ahLst/>
            <a:cxnLst/>
            <a:rect r="r" b="b" t="t" l="l"/>
            <a:pathLst>
              <a:path h="436513" w="436513">
                <a:moveTo>
                  <a:pt x="0" y="0"/>
                </a:moveTo>
                <a:lnTo>
                  <a:pt x="436514" y="0"/>
                </a:lnTo>
                <a:lnTo>
                  <a:pt x="436514" y="436513"/>
                </a:lnTo>
                <a:lnTo>
                  <a:pt x="0" y="43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9107125" y="4947770"/>
            <a:ext cx="3032209" cy="70975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608951" y="7571561"/>
            <a:ext cx="6996349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nsation"/>
              </a:rPr>
              <a:t>https://xxxavi17.github.io/cosmic_view/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54230" y="6773159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05033" y="1306725"/>
            <a:ext cx="14668928" cy="525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63"/>
              </a:lnSpc>
              <a:spcBef>
                <a:spcPct val="0"/>
              </a:spcBef>
            </a:pPr>
            <a:r>
              <a:rPr lang="en-US" sz="9973" spc="1875">
                <a:solidFill>
                  <a:srgbClr val="FFFFFF"/>
                </a:solidFill>
                <a:latin typeface="Sansation"/>
              </a:rPr>
              <a:t>PRINCIPAIS DIFICULDADES E PROBLEMAS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1079" y="7382881"/>
            <a:ext cx="12508054" cy="58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spc="649">
                <a:solidFill>
                  <a:srgbClr val="FFFFFF"/>
                </a:solidFill>
                <a:latin typeface="TT Supermolot Condensed"/>
              </a:rPr>
              <a:t>Tarefas mais demoradas e complexas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6429" y="157447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6522" y="9201150"/>
            <a:ext cx="4794955" cy="41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1" spc="454">
                <a:solidFill>
                  <a:srgbClr val="FFFFFF"/>
                </a:solidFill>
                <a:latin typeface="Sansation Light"/>
              </a:rPr>
              <a:t>19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910248" y="770059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85515" y="1576801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015" y="1320655"/>
            <a:ext cx="3328004" cy="7789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815996" y="2308286"/>
            <a:ext cx="3328004" cy="77899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28700" y="4506312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18526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05555" y="-28575"/>
            <a:ext cx="5566428" cy="4534887"/>
          </a:xfrm>
          <a:custGeom>
            <a:avLst/>
            <a:gdLst/>
            <a:ahLst/>
            <a:cxnLst/>
            <a:rect r="r" b="b" t="t" l="l"/>
            <a:pathLst>
              <a:path h="4534887" w="5566428">
                <a:moveTo>
                  <a:pt x="0" y="0"/>
                </a:moveTo>
                <a:lnTo>
                  <a:pt x="5566429" y="0"/>
                </a:lnTo>
                <a:lnTo>
                  <a:pt x="5566429" y="4534887"/>
                </a:lnTo>
                <a:lnTo>
                  <a:pt x="0" y="4534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1012" y="5959317"/>
            <a:ext cx="15316970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Após feedback e recomendações (projeto demasiado simples e comum), decidi transformar a animação em algo mais complexo, de modo a tornar o projeto mais rico, mais interessante e mais original.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1012" y="4230847"/>
            <a:ext cx="1531697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O Cosmic View foi inicialmente projetado para ser uma animação interativa do sistema solar.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6164790" y="8047822"/>
            <a:ext cx="313528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DIFICULDADES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56245" y="-28575"/>
            <a:ext cx="0" cy="668337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20668" y="577713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DIFICULDADES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6356" y="462318"/>
            <a:ext cx="2917174" cy="6828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6122287" y="1124550"/>
            <a:ext cx="2741193" cy="64163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702956" y="276113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63481" y="9264341"/>
            <a:ext cx="561038" cy="31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1791" spc="340">
                <a:solidFill>
                  <a:srgbClr val="FFFFFF"/>
                </a:solidFill>
                <a:latin typeface="Sansation Light"/>
              </a:rPr>
              <a:t>20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2956" y="493573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2956" y="3861890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2956" y="7244051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18181" y="6142477"/>
            <a:ext cx="3195263" cy="2806022"/>
          </a:xfrm>
          <a:custGeom>
            <a:avLst/>
            <a:gdLst/>
            <a:ahLst/>
            <a:cxnLst/>
            <a:rect r="r" b="b" t="t" l="l"/>
            <a:pathLst>
              <a:path h="2806022" w="3195263">
                <a:moveTo>
                  <a:pt x="0" y="0"/>
                </a:moveTo>
                <a:lnTo>
                  <a:pt x="3195263" y="0"/>
                </a:lnTo>
                <a:lnTo>
                  <a:pt x="3195263" y="2806022"/>
                </a:lnTo>
                <a:lnTo>
                  <a:pt x="0" y="2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7235" y="2562388"/>
            <a:ext cx="1598652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Importar Modelos 3D e substituição das planetas (esferas) pelos modelos.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181" y="4236767"/>
            <a:ext cx="1520026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Controlo, movimentação e comportamento físico da Câmara e da Nave.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3181" y="3669828"/>
            <a:ext cx="1573561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Escalar os Objetos.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181" y="7079157"/>
            <a:ext cx="1573561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Posicionamento do texto nos Displays do Cockpit.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02956" y="614247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17235" y="5972857"/>
            <a:ext cx="521827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Sensação de velocidade.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0668" y="577713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PROBLEMAS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6356" y="462318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6122287" y="1124550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2956" y="276113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28440" y="9232200"/>
            <a:ext cx="636764" cy="31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1791" spc="340">
                <a:solidFill>
                  <a:srgbClr val="FFFFFF"/>
                </a:solidFill>
                <a:latin typeface="Sansation Light"/>
              </a:rPr>
              <a:t>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2781" y="9213013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8" y="0"/>
                </a:lnTo>
                <a:lnTo>
                  <a:pt x="402438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956" y="583235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956" y="694723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2956" y="4758510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2956" y="805467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7756245" y="-28575"/>
            <a:ext cx="0" cy="726254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476780" y="2725560"/>
            <a:ext cx="4010284" cy="3521758"/>
          </a:xfrm>
          <a:custGeom>
            <a:avLst/>
            <a:gdLst/>
            <a:ahLst/>
            <a:cxnLst/>
            <a:rect r="r" b="b" t="t" l="l"/>
            <a:pathLst>
              <a:path h="3521758" w="4010284">
                <a:moveTo>
                  <a:pt x="0" y="0"/>
                </a:moveTo>
                <a:lnTo>
                  <a:pt x="4010284" y="0"/>
                </a:lnTo>
                <a:lnTo>
                  <a:pt x="4010284" y="3521758"/>
                </a:lnTo>
                <a:lnTo>
                  <a:pt x="0" y="3521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7235" y="2562388"/>
            <a:ext cx="1120973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Controlos complexos e teclas de atalho do Windows.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181" y="5133387"/>
            <a:ext cx="1010394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Escala dos objetos em comparação com a Nave.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3181" y="6755177"/>
            <a:ext cx="1573561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É possível entrar dentro dos planetas.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181" y="4566447"/>
            <a:ext cx="1573561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Iluminação e Distorção dos modelos e texturas.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3181" y="7862616"/>
            <a:ext cx="16296367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O Jogo é muito pesado e não é possível jogar suavemente em qualquer PC.</a:t>
            </a:r>
          </a:p>
        </p:txBody>
      </p:sp>
      <p:sp>
        <p:nvSpPr>
          <p:cNvPr name="TextBox 21" id="21"/>
          <p:cNvSpPr txBox="true"/>
          <p:nvPr/>
        </p:nvSpPr>
        <p:spPr>
          <a:xfrm rot="-5400000">
            <a:off x="16454372" y="8337402"/>
            <a:ext cx="255612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PROBLEMAS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02956" y="371490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17235" y="3516158"/>
            <a:ext cx="2574727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Tecla Enter.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54230" y="6007382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05033" y="2312598"/>
            <a:ext cx="14668928" cy="34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63"/>
              </a:lnSpc>
              <a:spcBef>
                <a:spcPct val="0"/>
              </a:spcBef>
            </a:pPr>
            <a:r>
              <a:rPr lang="en-US" sz="9973" spc="1875">
                <a:solidFill>
                  <a:srgbClr val="FFFFFF"/>
                </a:solidFill>
                <a:latin typeface="Sansation"/>
              </a:rPr>
              <a:t>PRÓXIMAS ATUALIZAÇÕES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1079" y="6617105"/>
            <a:ext cx="12508054" cy="58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spc="649">
                <a:solidFill>
                  <a:srgbClr val="FFFFFF"/>
                </a:solidFill>
                <a:latin typeface="TT Supermolot Condensed"/>
              </a:rPr>
              <a:t>Possíveis implementações no futuro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6429" y="157447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2020" y="9239851"/>
            <a:ext cx="4794955" cy="33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 spc="378">
                <a:solidFill>
                  <a:srgbClr val="FFFFFF"/>
                </a:solidFill>
                <a:latin typeface="Sansation Light"/>
              </a:rPr>
              <a:t>22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9830" y="820981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POSSÍVEIS ATUALIZAÇÕES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5518" y="705586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2139955" y="1388415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55518" y="2516350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828440" y="9232200"/>
            <a:ext cx="636764" cy="31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1791" spc="340">
                <a:solidFill>
                  <a:srgbClr val="FFFFFF"/>
                </a:solidFill>
                <a:latin typeface="Sansation Light"/>
              </a:rPr>
              <a:t>23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2781" y="9213013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8" y="0"/>
                </a:lnTo>
                <a:lnTo>
                  <a:pt x="402438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5518" y="838018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5518" y="453687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-5400000">
            <a:off x="16268706" y="8151737"/>
            <a:ext cx="29274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NEXT UPDATES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7756245" y="-28575"/>
            <a:ext cx="0" cy="689121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55518" y="5574812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55518" y="657239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55518" y="3515602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29305" y="3911736"/>
            <a:ext cx="6797799" cy="5901801"/>
          </a:xfrm>
          <a:custGeom>
            <a:avLst/>
            <a:gdLst/>
            <a:ahLst/>
            <a:cxnLst/>
            <a:rect r="r" b="b" t="t" l="l"/>
            <a:pathLst>
              <a:path h="5901801" w="6797799">
                <a:moveTo>
                  <a:pt x="0" y="0"/>
                </a:moveTo>
                <a:lnTo>
                  <a:pt x="6797798" y="0"/>
                </a:lnTo>
                <a:lnTo>
                  <a:pt x="6797798" y="5901801"/>
                </a:lnTo>
                <a:lnTo>
                  <a:pt x="0" y="590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434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20319" y="2232700"/>
            <a:ext cx="3706784" cy="2317368"/>
          </a:xfrm>
          <a:custGeom>
            <a:avLst/>
            <a:gdLst/>
            <a:ahLst/>
            <a:cxnLst/>
            <a:rect r="r" b="b" t="t" l="l"/>
            <a:pathLst>
              <a:path h="2317368" w="3706784">
                <a:moveTo>
                  <a:pt x="0" y="0"/>
                </a:moveTo>
                <a:lnTo>
                  <a:pt x="3706784" y="0"/>
                </a:lnTo>
                <a:lnTo>
                  <a:pt x="3706784" y="2317368"/>
                </a:lnTo>
                <a:lnTo>
                  <a:pt x="0" y="2317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154" t="-57046" r="-64131" b="-25184"/>
            </a:stretch>
          </a:blipFill>
          <a:ln w="47625" cap="sq">
            <a:solidFill>
              <a:srgbClr val="FEFEFE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165744" y="4325766"/>
            <a:ext cx="1573561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Criar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Tarefas e Missões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 para o jogo.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15173711" y="4550068"/>
            <a:ext cx="317667" cy="124748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658906" y="5797553"/>
            <a:ext cx="1664944" cy="1664944"/>
          </a:xfrm>
          <a:custGeom>
            <a:avLst/>
            <a:gdLst/>
            <a:ahLst/>
            <a:cxnLst/>
            <a:rect r="r" b="b" t="t" l="l"/>
            <a:pathLst>
              <a:path h="1664944" w="1664944">
                <a:moveTo>
                  <a:pt x="0" y="0"/>
                </a:moveTo>
                <a:lnTo>
                  <a:pt x="1664944" y="0"/>
                </a:lnTo>
                <a:lnTo>
                  <a:pt x="1664944" y="1664944"/>
                </a:lnTo>
                <a:lnTo>
                  <a:pt x="0" y="16649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9797" y="2298549"/>
            <a:ext cx="1108900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Adicionar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Som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 (som da Nave e música de fundo).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9797" y="5389734"/>
            <a:ext cx="1573561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Implementar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colisões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744" y="3324709"/>
            <a:ext cx="780228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Simular a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gravidade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 dos planetas.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5744" y="8206040"/>
            <a:ext cx="848523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Adicionar um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HMD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 (Helmet-Mounted Display).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55518" y="7512832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165744" y="7301719"/>
            <a:ext cx="1573561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Permitir o </a:t>
            </a:r>
            <a:r>
              <a:rPr lang="en-US" sz="3100" spc="582">
                <a:solidFill>
                  <a:srgbClr val="FFFFFF"/>
                </a:solidFill>
                <a:latin typeface="TT Supermolot Condensed Bold"/>
              </a:rPr>
              <a:t>zoom</a:t>
            </a: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9797" y="6371979"/>
            <a:ext cx="1573561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pc="582">
                <a:solidFill>
                  <a:srgbClr val="FFFFFF"/>
                </a:solidFill>
                <a:latin typeface="TT Supermolot Condensed"/>
              </a:rPr>
              <a:t>Motion Blur.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9830" y="820981"/>
            <a:ext cx="13371318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POSSÍVEIS ATUALIZAÇÕES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5518" y="705586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2139955" y="1388415"/>
            <a:ext cx="2741193" cy="6416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28440" y="9232200"/>
            <a:ext cx="636764" cy="31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1791" spc="340">
                <a:solidFill>
                  <a:srgbClr val="FFFFFF"/>
                </a:solidFill>
                <a:latin typeface="Sansation Light"/>
              </a:rPr>
              <a:t>24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42781" y="9213013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8" y="0"/>
                </a:lnTo>
                <a:lnTo>
                  <a:pt x="402438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131" y="520236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6268706" y="8151737"/>
            <a:ext cx="29274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NEXT UPDATES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7756245" y="-28575"/>
            <a:ext cx="0" cy="689121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161084" y="2953977"/>
            <a:ext cx="6368112" cy="6078306"/>
          </a:xfrm>
          <a:custGeom>
            <a:avLst/>
            <a:gdLst/>
            <a:ahLst/>
            <a:cxnLst/>
            <a:rect r="r" b="b" t="t" l="l"/>
            <a:pathLst>
              <a:path h="6078306" w="6368112">
                <a:moveTo>
                  <a:pt x="0" y="0"/>
                </a:moveTo>
                <a:lnTo>
                  <a:pt x="6368112" y="0"/>
                </a:lnTo>
                <a:lnTo>
                  <a:pt x="6368112" y="6078306"/>
                </a:lnTo>
                <a:lnTo>
                  <a:pt x="0" y="6078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54" t="0" r="-46632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58301">
            <a:off x="9342092" y="1846517"/>
            <a:ext cx="7545339" cy="80698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1388" y="4707940"/>
            <a:ext cx="7673816" cy="106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9"/>
              </a:lnSpc>
              <a:spcBef>
                <a:spcPct val="0"/>
              </a:spcBef>
            </a:pPr>
            <a:r>
              <a:rPr lang="en-US" sz="6199" spc="1165">
                <a:solidFill>
                  <a:srgbClr val="FFFFFF"/>
                </a:solidFill>
                <a:latin typeface="TT Supermolot Condensed Bold"/>
              </a:rPr>
              <a:t>Otimizar o jogo !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054230" y="6676233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742020" y="9239851"/>
            <a:ext cx="4794955" cy="33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 spc="378">
                <a:solidFill>
                  <a:srgbClr val="FFFFFF"/>
                </a:solidFill>
                <a:latin typeface="Sansation Light"/>
              </a:rPr>
              <a:t>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9536" y="3171949"/>
            <a:ext cx="14668928" cy="348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63"/>
              </a:lnSpc>
              <a:spcBef>
                <a:spcPct val="0"/>
              </a:spcBef>
            </a:pPr>
            <a:r>
              <a:rPr lang="en-US" sz="9973" spc="1875">
                <a:solidFill>
                  <a:srgbClr val="FFFFFF"/>
                </a:solidFill>
                <a:latin typeface="Sansation Bold"/>
              </a:rPr>
              <a:t>OBRIGADO PELA ATENÇÃO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1120" y="208319"/>
            <a:ext cx="15236754" cy="112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7"/>
              </a:lnSpc>
              <a:spcBef>
                <a:spcPct val="0"/>
              </a:spcBef>
            </a:pPr>
            <a:r>
              <a:rPr lang="en-US" sz="6512" spc="1224">
                <a:solidFill>
                  <a:srgbClr val="FFFFFF"/>
                </a:solidFill>
                <a:latin typeface="Beautifully Delicious Sans Bold"/>
              </a:rPr>
              <a:t>COSMIC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54735" y="1642422"/>
            <a:ext cx="637196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ansation"/>
              </a:rPr>
              <a:t>https://xxxavi17.github.io/cosmic_view/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154735" y="1513834"/>
            <a:ext cx="585013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910248" y="770059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85515" y="895350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012" y="2935702"/>
            <a:ext cx="1531697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Primeira versão do projeto: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8381" y="743523"/>
            <a:ext cx="3328004" cy="7789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811493" y="1522515"/>
            <a:ext cx="3328004" cy="77899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28700" y="3126168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45115" y="4726866"/>
            <a:ext cx="9073534" cy="5630793"/>
          </a:xfrm>
          <a:custGeom>
            <a:avLst/>
            <a:gdLst/>
            <a:ahLst/>
            <a:cxnLst/>
            <a:rect r="r" b="b" t="t" l="l"/>
            <a:pathLst>
              <a:path h="5630793" w="9073534">
                <a:moveTo>
                  <a:pt x="0" y="0"/>
                </a:moveTo>
                <a:lnTo>
                  <a:pt x="9073534" y="0"/>
                </a:lnTo>
                <a:lnTo>
                  <a:pt x="9073534" y="5630793"/>
                </a:lnTo>
                <a:lnTo>
                  <a:pt x="0" y="563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42225" y="234857"/>
            <a:ext cx="6408411" cy="5782621"/>
          </a:xfrm>
          <a:custGeom>
            <a:avLst/>
            <a:gdLst/>
            <a:ahLst/>
            <a:cxnLst/>
            <a:rect r="r" b="b" t="t" l="l"/>
            <a:pathLst>
              <a:path h="5782621" w="6408411">
                <a:moveTo>
                  <a:pt x="0" y="0"/>
                </a:moveTo>
                <a:lnTo>
                  <a:pt x="6408411" y="0"/>
                </a:lnTo>
                <a:lnTo>
                  <a:pt x="6408411" y="5782621"/>
                </a:lnTo>
                <a:lnTo>
                  <a:pt x="0" y="5782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28419" y="4730847"/>
            <a:ext cx="8830230" cy="5489475"/>
          </a:xfrm>
          <a:custGeom>
            <a:avLst/>
            <a:gdLst/>
            <a:ahLst/>
            <a:cxnLst/>
            <a:rect r="r" b="b" t="t" l="l"/>
            <a:pathLst>
              <a:path h="5489475" w="8830230">
                <a:moveTo>
                  <a:pt x="0" y="0"/>
                </a:moveTo>
                <a:lnTo>
                  <a:pt x="8830230" y="0"/>
                </a:lnTo>
                <a:lnTo>
                  <a:pt x="8830230" y="5489475"/>
                </a:lnTo>
                <a:lnTo>
                  <a:pt x="0" y="5489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178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7129498" y="8919848"/>
            <a:ext cx="12769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IDEIAS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91806" y="-28575"/>
            <a:ext cx="0" cy="848455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94952" y="868495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IDEIAS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8381" y="716668"/>
            <a:ext cx="3328004" cy="7789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3033161" y="1418196"/>
            <a:ext cx="3328004" cy="77899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28700" y="308843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689475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25913" y="5923522"/>
            <a:ext cx="5633387" cy="3520867"/>
          </a:xfrm>
          <a:custGeom>
            <a:avLst/>
            <a:gdLst/>
            <a:ahLst/>
            <a:cxnLst/>
            <a:rect r="r" b="b" t="t" l="l"/>
            <a:pathLst>
              <a:path h="3520867" w="5633387">
                <a:moveTo>
                  <a:pt x="0" y="0"/>
                </a:moveTo>
                <a:lnTo>
                  <a:pt x="5633387" y="0"/>
                </a:lnTo>
                <a:lnTo>
                  <a:pt x="5633387" y="3520867"/>
                </a:lnTo>
                <a:lnTo>
                  <a:pt x="0" y="3520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28340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9410" y="778214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25913" y="1434022"/>
            <a:ext cx="5633387" cy="3308822"/>
          </a:xfrm>
          <a:custGeom>
            <a:avLst/>
            <a:gdLst/>
            <a:ahLst/>
            <a:cxnLst/>
            <a:rect r="r" b="b" t="t" l="l"/>
            <a:pathLst>
              <a:path h="3308822" w="5633387">
                <a:moveTo>
                  <a:pt x="0" y="0"/>
                </a:moveTo>
                <a:lnTo>
                  <a:pt x="5633387" y="0"/>
                </a:lnTo>
                <a:lnTo>
                  <a:pt x="5633387" y="3308823"/>
                </a:lnTo>
                <a:lnTo>
                  <a:pt x="0" y="3308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96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85515" y="2846237"/>
            <a:ext cx="913002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Permitir a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exploração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e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movimentação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livre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na cena.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5515" y="4450882"/>
            <a:ext cx="913002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Integrar um veículo: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Nave espacial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5515" y="5479236"/>
            <a:ext cx="1005596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Implementar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comportamentos físicos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e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controlos realistas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515" y="7596505"/>
            <a:ext cx="1072467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Transformar a animação num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Jogo/Simulador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127049" y="3498027"/>
            <a:ext cx="0" cy="10100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127049" y="5088355"/>
            <a:ext cx="0" cy="10100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1146099" y="6636028"/>
            <a:ext cx="0" cy="10100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910248" y="770059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INSPIRAÇÃO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94952" y="868495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INSPIRAÇÃO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72747" y="819469"/>
            <a:ext cx="3328004" cy="7789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610274" y="1434022"/>
            <a:ext cx="3328004" cy="77899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28700" y="2894930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6054" y="5143500"/>
            <a:ext cx="5404308" cy="3039923"/>
          </a:xfrm>
          <a:custGeom>
            <a:avLst/>
            <a:gdLst/>
            <a:ahLst/>
            <a:cxnLst/>
            <a:rect r="r" b="b" t="t" l="l"/>
            <a:pathLst>
              <a:path h="3039923" w="5404308">
                <a:moveTo>
                  <a:pt x="0" y="0"/>
                </a:moveTo>
                <a:lnTo>
                  <a:pt x="5404307" y="0"/>
                </a:lnTo>
                <a:lnTo>
                  <a:pt x="5404307" y="3039923"/>
                </a:lnTo>
                <a:lnTo>
                  <a:pt x="0" y="30399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42414" y="5142250"/>
            <a:ext cx="5119440" cy="3039923"/>
          </a:xfrm>
          <a:custGeom>
            <a:avLst/>
            <a:gdLst/>
            <a:ahLst/>
            <a:cxnLst/>
            <a:rect r="r" b="b" t="t" l="l"/>
            <a:pathLst>
              <a:path h="3039923" w="5119440">
                <a:moveTo>
                  <a:pt x="0" y="0"/>
                </a:moveTo>
                <a:lnTo>
                  <a:pt x="5119440" y="0"/>
                </a:lnTo>
                <a:lnTo>
                  <a:pt x="5119440" y="3039923"/>
                </a:lnTo>
                <a:lnTo>
                  <a:pt x="0" y="3039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2" t="0" r="-545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77354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74276" y="5121071"/>
            <a:ext cx="4177683" cy="3062352"/>
          </a:xfrm>
          <a:custGeom>
            <a:avLst/>
            <a:gdLst/>
            <a:ahLst/>
            <a:cxnLst/>
            <a:rect r="r" b="b" t="t" l="l"/>
            <a:pathLst>
              <a:path h="3062352" w="4177683">
                <a:moveTo>
                  <a:pt x="0" y="0"/>
                </a:moveTo>
                <a:lnTo>
                  <a:pt x="4177683" y="0"/>
                </a:lnTo>
                <a:lnTo>
                  <a:pt x="4177683" y="3062352"/>
                </a:lnTo>
                <a:lnTo>
                  <a:pt x="0" y="3062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803" t="0" r="-867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5515" y="2698790"/>
            <a:ext cx="1504368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Jogos de Aviação Militar: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DCS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e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War Thunder</a:t>
            </a: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2834" y="8214842"/>
            <a:ext cx="493752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DCS (Digital Combat Simulator)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35404" y="8214842"/>
            <a:ext cx="493752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War Thunder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5515" y="3594351"/>
            <a:ext cx="1504368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Filme de Ficção Científica: </a:t>
            </a:r>
            <a:r>
              <a:rPr lang="en-US" sz="3200" spc="601">
                <a:solidFill>
                  <a:srgbClr val="FFFFFF"/>
                </a:solidFill>
                <a:latin typeface="TT Supermolot Condensed Bold"/>
              </a:rPr>
              <a:t>Interstellar.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8519" y="8214842"/>
            <a:ext cx="493752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Interstellar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93738" y="764307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REQUISITOS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2204142" y="6871315"/>
            <a:ext cx="1165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4252213" y="6871315"/>
            <a:ext cx="122714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767319" y="6871315"/>
            <a:ext cx="144943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04015" y="6871315"/>
            <a:ext cx="83746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41478" y="6539983"/>
            <a:ext cx="662664" cy="6626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69355" y="6429886"/>
            <a:ext cx="882858" cy="88285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79354" y="6244361"/>
            <a:ext cx="1253907" cy="12539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33078" y="5808283"/>
            <a:ext cx="2150247" cy="215024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3692" y="7263801"/>
            <a:ext cx="329823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Objetos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02719" y="5532843"/>
            <a:ext cx="281613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432">
                <a:solidFill>
                  <a:srgbClr val="FFFFFF"/>
                </a:solidFill>
                <a:latin typeface="TT Supermolot Condensed Bold"/>
              </a:rPr>
              <a:t>Órbitas e Rotação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45768" y="7604343"/>
            <a:ext cx="3121078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 Bold"/>
              </a:rPr>
              <a:t>Iluminação,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 Bold"/>
              </a:rPr>
              <a:t> Brilho e Texturas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66030" y="7844624"/>
            <a:ext cx="347661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Interatividade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5515" y="4058549"/>
            <a:ext cx="1342832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A versão final inclui: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50828" y="6113070"/>
            <a:ext cx="1516490" cy="151649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6733261" y="6871315"/>
            <a:ext cx="151756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7234938" y="5028414"/>
            <a:ext cx="340668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507">
                <a:solidFill>
                  <a:srgbClr val="FFFFFF"/>
                </a:solidFill>
                <a:latin typeface="TT Supermolot Condensed Bold"/>
              </a:rPr>
              <a:t>Controlo da Câmara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6383325" y="6883407"/>
            <a:ext cx="61633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485515" y="1576801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REQUISITOS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015" y="1320655"/>
            <a:ext cx="3328004" cy="77899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325144" y="2308286"/>
            <a:ext cx="3328004" cy="778993"/>
          </a:xfrm>
          <a:prstGeom prst="rect">
            <a:avLst/>
          </a:prstGeom>
        </p:spPr>
      </p:pic>
      <p:sp>
        <p:nvSpPr>
          <p:cNvPr name="Freeform 35" id="35"/>
          <p:cNvSpPr/>
          <p:nvPr/>
        </p:nvSpPr>
        <p:spPr>
          <a:xfrm flipH="false" flipV="false" rot="0">
            <a:off x="1028700" y="419514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6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1216752" y="5983731"/>
            <a:ext cx="1775168" cy="177516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2991920" y="6871315"/>
            <a:ext cx="1241158" cy="1209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3592975" y="4012565"/>
            <a:ext cx="340668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564">
                <a:solidFill>
                  <a:srgbClr val="FFFFFF"/>
                </a:solidFill>
                <a:latin typeface="TT Supermolot Condensed Bold"/>
              </a:rPr>
              <a:t>Comportamentos físicos e Simulação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6598" y="3275767"/>
            <a:ext cx="16748237" cy="175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3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89973" y="6330826"/>
            <a:ext cx="12508054" cy="119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spc="649">
                <a:solidFill>
                  <a:srgbClr val="FFFFFF"/>
                </a:solidFill>
                <a:latin typeface="TT Supermolot Condensed"/>
              </a:rPr>
              <a:t>Principais adições desde a apresentação intermédia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058733" y="5584198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896429" y="173396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34637" y="1271835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ANEÍS DE SATURNO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4525" y="1044721"/>
            <a:ext cx="2917174" cy="68282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9696828" y="5201632"/>
            <a:ext cx="7711223" cy="5462890"/>
          </a:xfrm>
          <a:custGeom>
            <a:avLst/>
            <a:gdLst/>
            <a:ahLst/>
            <a:cxnLst/>
            <a:rect r="r" b="b" t="t" l="l"/>
            <a:pathLst>
              <a:path h="5462890" w="7711223">
                <a:moveTo>
                  <a:pt x="0" y="0"/>
                </a:moveTo>
                <a:lnTo>
                  <a:pt x="7711222" y="0"/>
                </a:lnTo>
                <a:lnTo>
                  <a:pt x="7711222" y="5462890"/>
                </a:lnTo>
                <a:lnTo>
                  <a:pt x="0" y="546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8326231" y="1930392"/>
            <a:ext cx="2741193" cy="64163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32001" y="343929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39826" y="2448955"/>
            <a:ext cx="2451037" cy="1977407"/>
          </a:xfrm>
          <a:custGeom>
            <a:avLst/>
            <a:gdLst/>
            <a:ahLst/>
            <a:cxnLst/>
            <a:rect r="r" b="b" t="t" l="l"/>
            <a:pathLst>
              <a:path h="1977407" w="2451037">
                <a:moveTo>
                  <a:pt x="0" y="0"/>
                </a:moveTo>
                <a:lnTo>
                  <a:pt x="2451037" y="0"/>
                </a:lnTo>
                <a:lnTo>
                  <a:pt x="2451037" y="1977406"/>
                </a:lnTo>
                <a:lnTo>
                  <a:pt x="0" y="1977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001" y="4989779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3" y="0"/>
                </a:lnTo>
                <a:lnTo>
                  <a:pt x="211853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5676861" y="6224696"/>
            <a:ext cx="0" cy="5067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325862" y="3204530"/>
            <a:ext cx="9821144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Constituídos pelos asteroídes representados por: “</a:t>
            </a:r>
            <a:r>
              <a:rPr lang="en-US" sz="2900" spc="545">
                <a:solidFill>
                  <a:srgbClr val="FFFFFF"/>
                </a:solidFill>
                <a:latin typeface="TT Supermolot Condensed Bold"/>
              </a:rPr>
              <a:t>Icosaedros</a:t>
            </a: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”.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56032" y="4730347"/>
            <a:ext cx="3902081" cy="80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(IcosahedronGeometry)</a:t>
            </a:r>
          </a:p>
          <a:p>
            <a:pPr algn="l">
              <a:lnSpc>
                <a:spcPts val="3481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25862" y="4833411"/>
            <a:ext cx="10434640" cy="139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Problemas: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043704" y="5664890"/>
            <a:ext cx="638546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Elevado número de asteroídes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3854" y="6742526"/>
            <a:ext cx="10109882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Elevado consumo de recursos computacionais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0351" y="8213816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2" y="0"/>
                </a:lnTo>
                <a:lnTo>
                  <a:pt x="211852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6565" y="8037585"/>
            <a:ext cx="2507307" cy="139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Alternativa: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134983" y="8060027"/>
            <a:ext cx="4094911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Usar um modelo 3D.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5416" y="1314961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FUNDO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26992" y="1230385"/>
            <a:ext cx="2917174" cy="6828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3902138" y="1861799"/>
            <a:ext cx="2741193" cy="64163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434448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48214" y="2711709"/>
            <a:ext cx="5780982" cy="5734455"/>
          </a:xfrm>
          <a:custGeom>
            <a:avLst/>
            <a:gdLst/>
            <a:ahLst/>
            <a:cxnLst/>
            <a:rect r="r" b="b" t="t" l="l"/>
            <a:pathLst>
              <a:path h="5734455" w="5780982">
                <a:moveTo>
                  <a:pt x="0" y="0"/>
                </a:moveTo>
                <a:lnTo>
                  <a:pt x="5780982" y="0"/>
                </a:lnTo>
                <a:lnTo>
                  <a:pt x="5780982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2979" y="4193580"/>
            <a:ext cx="8879310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O cenário está integrado numa esfera com uma imagem no interior, repleta de estrelas, para simular o espaço.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6232464" y="8115496"/>
            <a:ext cx="2999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ATUALIZAÇÕES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7756245" y="-28575"/>
            <a:ext cx="0" cy="68187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DAGCS96H7ZM</dc:identifier>
  <dcterms:modified xsi:type="dcterms:W3CDTF">2011-08-01T06:04:30Z</dcterms:modified>
  <cp:revision>1</cp:revision>
  <dc:title>Cosmic View - ICG</dc:title>
</cp:coreProperties>
</file>